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426" r:id="rId3"/>
    <p:sldId id="427" r:id="rId4"/>
    <p:sldId id="428" r:id="rId5"/>
    <p:sldId id="430" r:id="rId6"/>
    <p:sldId id="431" r:id="rId7"/>
    <p:sldId id="432" r:id="rId8"/>
    <p:sldId id="434" r:id="rId9"/>
    <p:sldId id="435" r:id="rId10"/>
    <p:sldId id="383" r:id="rId11"/>
    <p:sldId id="384" r:id="rId12"/>
    <p:sldId id="385" r:id="rId13"/>
    <p:sldId id="386" r:id="rId14"/>
    <p:sldId id="380" r:id="rId15"/>
    <p:sldId id="381" r:id="rId16"/>
    <p:sldId id="382" r:id="rId17"/>
    <p:sldId id="389" r:id="rId18"/>
    <p:sldId id="388" r:id="rId19"/>
    <p:sldId id="259" r:id="rId20"/>
    <p:sldId id="404" r:id="rId21"/>
    <p:sldId id="391" r:id="rId22"/>
    <p:sldId id="390" r:id="rId23"/>
    <p:sldId id="392" r:id="rId24"/>
    <p:sldId id="393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15" r:id="rId33"/>
    <p:sldId id="418" r:id="rId34"/>
    <p:sldId id="417" r:id="rId35"/>
    <p:sldId id="421" r:id="rId36"/>
    <p:sldId id="422" r:id="rId37"/>
    <p:sldId id="423" r:id="rId38"/>
    <p:sldId id="424" r:id="rId39"/>
    <p:sldId id="425" r:id="rId40"/>
    <p:sldId id="3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3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20F7A-BCD2-4584-8514-4BC517571BE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FB4FB-6B4B-416D-BABD-22D6D6E5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19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8FCA0-BC1E-44E9-8354-18E91E03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33CC"/>
                </a:solidFill>
              </a:rPr>
              <a:t>Practical Implementation of IPE Program Readiness for Accreditation</a:t>
            </a:r>
            <a:br>
              <a:rPr lang="en-US" dirty="0" smtClean="0">
                <a:solidFill>
                  <a:srgbClr val="3333CC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6248400"/>
            <a:ext cx="3060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 Rector Prof. </a:t>
            </a:r>
            <a:r>
              <a:rPr lang="en-US" b="1" dirty="0" err="1" smtClean="0">
                <a:solidFill>
                  <a:srgbClr val="7030A0"/>
                </a:solidFill>
              </a:rPr>
              <a:t>Khin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Maung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Lwin</a:t>
            </a:r>
            <a:endParaRPr lang="en-MY" b="1" dirty="0">
              <a:solidFill>
                <a:srgbClr val="7030A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19400"/>
            <a:ext cx="3276600" cy="3319463"/>
          </a:xfrm>
          <a:prstGeom prst="rect">
            <a:avLst/>
          </a:prstGeom>
        </p:spPr>
      </p:pic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92"/>
          <a:stretch/>
        </p:blipFill>
        <p:spPr bwMode="auto">
          <a:xfrm>
            <a:off x="3810000" y="2819400"/>
            <a:ext cx="5029200" cy="331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33CC"/>
                </a:solidFill>
              </a:rPr>
              <a:t>Accreditation</a:t>
            </a:r>
            <a:br>
              <a:rPr lang="en-US" dirty="0">
                <a:solidFill>
                  <a:srgbClr val="3333CC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action or process of officially recognizing someone as having a particular status or being qualified to perform a particular activity</a:t>
            </a:r>
          </a:p>
          <a:p>
            <a:r>
              <a:rPr lang="en-US" dirty="0" smtClean="0"/>
              <a:t>The Goal of Accreditation is to ensure that institutions of higher education meet acceptable levels of quality.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1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Criteria Checklist for Accreditation(Basic Medical Education)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Area 1: Vision, Mission and Outcome</a:t>
            </a:r>
          </a:p>
          <a:p>
            <a:r>
              <a:rPr lang="en-US" dirty="0"/>
              <a:t>Standard </a:t>
            </a:r>
            <a:r>
              <a:rPr lang="en-US" dirty="0" smtClean="0"/>
              <a:t>Area 2: Educational Program and    </a:t>
            </a:r>
          </a:p>
          <a:p>
            <a:pPr marL="0" indent="0">
              <a:buNone/>
            </a:pPr>
            <a:r>
              <a:rPr lang="en-US" dirty="0" smtClean="0"/>
              <a:t>                                    Principles</a:t>
            </a:r>
          </a:p>
          <a:p>
            <a:r>
              <a:rPr lang="en-US" dirty="0"/>
              <a:t>Standard </a:t>
            </a:r>
            <a:r>
              <a:rPr lang="en-US" dirty="0" smtClean="0"/>
              <a:t>Area 3: Assessment of Students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31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</a:t>
            </a:r>
            <a:r>
              <a:rPr lang="en-US" dirty="0" smtClean="0"/>
              <a:t>Area 4 : Students</a:t>
            </a:r>
          </a:p>
          <a:p>
            <a:endParaRPr lang="en-US" dirty="0"/>
          </a:p>
          <a:p>
            <a:r>
              <a:rPr lang="en-US" dirty="0"/>
              <a:t>Standard </a:t>
            </a:r>
            <a:r>
              <a:rPr lang="en-US" dirty="0" smtClean="0"/>
              <a:t>Area 5: Academic Staff/Faculty</a:t>
            </a:r>
          </a:p>
          <a:p>
            <a:endParaRPr lang="en-US" dirty="0"/>
          </a:p>
          <a:p>
            <a:r>
              <a:rPr lang="en-US" dirty="0"/>
              <a:t>Standard </a:t>
            </a:r>
            <a:r>
              <a:rPr lang="en-US" dirty="0" smtClean="0"/>
              <a:t>Area 6: Education Resources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5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</a:t>
            </a:r>
            <a:r>
              <a:rPr lang="en-US" dirty="0" smtClean="0"/>
              <a:t>Area 7 : </a:t>
            </a:r>
            <a:r>
              <a:rPr lang="en-US" dirty="0" err="1" smtClean="0"/>
              <a:t>Programme</a:t>
            </a:r>
            <a:r>
              <a:rPr lang="en-US" dirty="0" smtClean="0"/>
              <a:t> Evaluation</a:t>
            </a:r>
          </a:p>
          <a:p>
            <a:endParaRPr lang="en-US" dirty="0"/>
          </a:p>
          <a:p>
            <a:r>
              <a:rPr lang="en-US" dirty="0"/>
              <a:t>Standard </a:t>
            </a:r>
            <a:r>
              <a:rPr lang="en-US" dirty="0" smtClean="0"/>
              <a:t>Area 8 : Governance and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Administration</a:t>
            </a:r>
          </a:p>
          <a:p>
            <a:r>
              <a:rPr lang="en-US" dirty="0"/>
              <a:t>Standard </a:t>
            </a:r>
            <a:r>
              <a:rPr lang="en-US" dirty="0" smtClean="0"/>
              <a:t>Area 9 : Continuous Renewal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95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of Medicine, Mandalay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Vision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be an internationally </a:t>
            </a:r>
            <a:r>
              <a:rPr lang="en-US" dirty="0" smtClean="0"/>
              <a:t>recognized as an  </a:t>
            </a:r>
            <a:r>
              <a:rPr lang="en-US" dirty="0"/>
              <a:t>academic institution in medical </a:t>
            </a:r>
            <a:r>
              <a:rPr lang="en-US" dirty="0" smtClean="0"/>
              <a:t>education of excellence in medical education, </a:t>
            </a:r>
            <a:r>
              <a:rPr lang="en-US" dirty="0"/>
              <a:t>research and   health </a:t>
            </a:r>
            <a:r>
              <a:rPr lang="en-US" dirty="0" smtClean="0"/>
              <a:t>services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74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Mission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Education</a:t>
            </a:r>
            <a:r>
              <a:rPr lang="en-US" dirty="0"/>
              <a:t>	- to produce competent doctors and effective educators  </a:t>
            </a:r>
          </a:p>
          <a:p>
            <a:pPr marL="0" indent="0">
              <a:buNone/>
            </a:pPr>
            <a:r>
              <a:rPr lang="en-US" i="1" dirty="0"/>
              <a:t>Research</a:t>
            </a:r>
            <a:r>
              <a:rPr lang="en-US" dirty="0"/>
              <a:t>	- to further research culture and to foster innovation through collaboration </a:t>
            </a:r>
            <a:r>
              <a:rPr lang="en-US" dirty="0" smtClean="0"/>
              <a:t>with</a:t>
            </a:r>
            <a:r>
              <a:rPr lang="en-US" i="1" dirty="0" smtClean="0"/>
              <a:t> </a:t>
            </a:r>
            <a:r>
              <a:rPr lang="en-US" dirty="0"/>
              <a:t>national and international institutions</a:t>
            </a:r>
          </a:p>
          <a:p>
            <a:pPr marL="0" indent="0">
              <a:buNone/>
            </a:pPr>
            <a:r>
              <a:rPr lang="en-US" i="1" dirty="0"/>
              <a:t>Health Service</a:t>
            </a:r>
            <a:r>
              <a:rPr lang="en-US" dirty="0"/>
              <a:t>	- to serve the community through a patient-centered curriculum instilling cultural </a:t>
            </a:r>
            <a:r>
              <a:rPr lang="en-US" dirty="0" smtClean="0"/>
              <a:t> </a:t>
            </a:r>
            <a:r>
              <a:rPr lang="en-US" dirty="0"/>
              <a:t>competence and to provide community-oriented comprehensive healthcare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44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OUTCOMES OF THE BASIC MEDICAL </a:t>
            </a:r>
            <a:r>
              <a:rPr lang="en-US" b="1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/>
              <a:t>To produce competent doctors through a community-oriented, patient-centered curriculum that prepares graduates to become lifelong learners</a:t>
            </a:r>
          </a:p>
          <a:p>
            <a:r>
              <a:rPr lang="en-US" dirty="0" smtClean="0"/>
              <a:t>To </a:t>
            </a:r>
            <a:r>
              <a:rPr lang="en-US" dirty="0"/>
              <a:t>develop research culture and to foster innovation through collaboration with national and international institutions</a:t>
            </a:r>
          </a:p>
          <a:p>
            <a:r>
              <a:rPr lang="en-US" dirty="0" smtClean="0"/>
              <a:t>To </a:t>
            </a:r>
            <a:r>
              <a:rPr lang="en-US" dirty="0"/>
              <a:t>serve the community through its compassionate and culturally competent graduates providing comprehensive healthcare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85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Outcome Based Integrated Curriculum Framework(December 2019 to December 2026)MBBS Course (Total 7 years)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32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791974"/>
              </p:ext>
            </p:extLst>
          </p:nvPr>
        </p:nvGraphicFramePr>
        <p:xfrm>
          <a:off x="304800" y="-127896"/>
          <a:ext cx="8229600" cy="7011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23701323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97172992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7548087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3762350"/>
                    </a:ext>
                  </a:extLst>
                </a:gridCol>
              </a:tblGrid>
              <a:tr h="696928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 1</a:t>
                      </a:r>
                    </a:p>
                    <a:p>
                      <a:r>
                        <a:rPr lang="en-US" dirty="0" smtClean="0"/>
                        <a:t>Horizontal</a:t>
                      </a:r>
                      <a:r>
                        <a:rPr lang="en-US" baseline="0" dirty="0" smtClean="0"/>
                        <a:t> Modules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 2</a:t>
                      </a:r>
                    </a:p>
                    <a:p>
                      <a:r>
                        <a:rPr lang="en-US" dirty="0" smtClean="0"/>
                        <a:t>Horizontal Modules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 Modules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855227"/>
                  </a:ext>
                </a:extLst>
              </a:tr>
              <a:tr h="995611">
                <a:tc>
                  <a:txBody>
                    <a:bodyPr/>
                    <a:lstStyle/>
                    <a:p>
                      <a:r>
                        <a:rPr lang="en-US" dirty="0" smtClean="0"/>
                        <a:t>Foundation Year(one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Foundation for Sciences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Foundation</a:t>
                      </a:r>
                      <a:r>
                        <a:rPr lang="en-US" baseline="0" dirty="0" smtClean="0"/>
                        <a:t> for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Personal &amp; Professional Development</a:t>
                      </a:r>
                    </a:p>
                    <a:p>
                      <a:endParaRPr lang="en-US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3048795306"/>
                  </a:ext>
                </a:extLst>
              </a:tr>
              <a:tr h="995611">
                <a:tc>
                  <a:txBody>
                    <a:bodyPr/>
                    <a:lstStyle/>
                    <a:p>
                      <a:r>
                        <a:rPr lang="en-US" dirty="0" smtClean="0"/>
                        <a:t>Year 1(one year)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System Modules</a:t>
                      </a:r>
                    </a:p>
                    <a:p>
                      <a:r>
                        <a:rPr lang="en-US" dirty="0" smtClean="0"/>
                        <a:t>Integrated basic medical sciences with clinical relevance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dirty="0" smtClean="0"/>
                        <a:t>1.Clinical Management</a:t>
                      </a:r>
                    </a:p>
                    <a:p>
                      <a:r>
                        <a:rPr lang="en-US" dirty="0" smtClean="0"/>
                        <a:t>2.Medical Ethics &amp; Professional</a:t>
                      </a:r>
                    </a:p>
                    <a:p>
                      <a:r>
                        <a:rPr lang="en-US" dirty="0" smtClean="0"/>
                        <a:t>3.Research</a:t>
                      </a:r>
                      <a:r>
                        <a:rPr lang="en-US" baseline="0" dirty="0" smtClean="0"/>
                        <a:t> Culture and skills</a:t>
                      </a:r>
                    </a:p>
                    <a:p>
                      <a:r>
                        <a:rPr lang="en-US" baseline="0" dirty="0" smtClean="0"/>
                        <a:t>4.Community and Family Health</a:t>
                      </a:r>
                    </a:p>
                    <a:p>
                      <a:r>
                        <a:rPr lang="en-US" baseline="0" dirty="0" smtClean="0"/>
                        <a:t>5.Social &amp;Behavioral Science</a:t>
                      </a:r>
                      <a:endParaRPr lang="en-US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32375373"/>
                  </a:ext>
                </a:extLst>
              </a:tr>
              <a:tr h="1294295">
                <a:tc>
                  <a:txBody>
                    <a:bodyPr/>
                    <a:lstStyle/>
                    <a:p>
                      <a:r>
                        <a:rPr lang="en-US" dirty="0" smtClean="0"/>
                        <a:t>Year 2 (one year) 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System Modules</a:t>
                      </a:r>
                    </a:p>
                    <a:p>
                      <a:r>
                        <a:rPr lang="en-US" dirty="0" smtClean="0"/>
                        <a:t>Integrated basic medical sciences with clinical relevance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935923"/>
                  </a:ext>
                </a:extLst>
              </a:tr>
              <a:tr h="696928">
                <a:tc>
                  <a:txBody>
                    <a:bodyPr/>
                    <a:lstStyle/>
                    <a:p>
                      <a:r>
                        <a:rPr lang="en-US" dirty="0" smtClean="0"/>
                        <a:t>Year 3(one year)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Junior Clerkship- Core Clinical Medicine in practice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647777"/>
                  </a:ext>
                </a:extLst>
              </a:tr>
              <a:tr h="696928">
                <a:tc>
                  <a:txBody>
                    <a:bodyPr/>
                    <a:lstStyle/>
                    <a:p>
                      <a:r>
                        <a:rPr lang="en-US" dirty="0" smtClean="0"/>
                        <a:t>Year 4 (one year)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Specially Clerkship-</a:t>
                      </a:r>
                      <a:r>
                        <a:rPr lang="en-US" dirty="0" err="1" smtClean="0"/>
                        <a:t>Specialities</a:t>
                      </a:r>
                      <a:r>
                        <a:rPr lang="en-US" dirty="0" smtClean="0"/>
                        <a:t> in all ages of medicine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805634"/>
                  </a:ext>
                </a:extLst>
              </a:tr>
              <a:tr h="995611">
                <a:tc>
                  <a:txBody>
                    <a:bodyPr/>
                    <a:lstStyle/>
                    <a:p>
                      <a:r>
                        <a:rPr lang="en-US" dirty="0" smtClean="0"/>
                        <a:t>Year 5 (one year)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Senior Clerkship- Student intern program(Rotation in four main clinical disciplines)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320331"/>
                  </a:ext>
                </a:extLst>
              </a:tr>
              <a:tr h="40377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Intenship</a:t>
                      </a:r>
                      <a:r>
                        <a:rPr lang="en-US" dirty="0" smtClean="0"/>
                        <a:t>(one</a:t>
                      </a:r>
                      <a:r>
                        <a:rPr lang="en-US" baseline="0" dirty="0" smtClean="0"/>
                        <a:t> year)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House Officer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69545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50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IPE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Interprofessional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education is a collaborative approach to develop healthcare students as future inter-professional team members in inter-professional teams as future healthcare providers.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These teams will work collaboratively on complex medical conditions resulting in improved healthcare outcomes for patients.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Practical Implementation of IPE in Myanmar Health Context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For </a:t>
            </a:r>
            <a:r>
              <a:rPr lang="en-US" dirty="0"/>
              <a:t>successful implementation of IPE program it is imperative to form an </a:t>
            </a:r>
            <a:r>
              <a:rPr lang="en-US" dirty="0">
                <a:solidFill>
                  <a:srgbClr val="FF0000"/>
                </a:solidFill>
              </a:rPr>
              <a:t>IPE committee </a:t>
            </a:r>
            <a:r>
              <a:rPr lang="en-US" dirty="0"/>
              <a:t>for co-ordination and collaboration between </a:t>
            </a:r>
            <a:r>
              <a:rPr lang="en-US" dirty="0">
                <a:solidFill>
                  <a:srgbClr val="FF0000"/>
                </a:solidFill>
              </a:rPr>
              <a:t>faculty, administrators and leaders of different professions</a:t>
            </a:r>
            <a:r>
              <a:rPr lang="en-US" dirty="0"/>
              <a:t> who will be participating in the IPE program.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88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creates an </a:t>
            </a:r>
            <a:r>
              <a:rPr lang="en-US" dirty="0" err="1" smtClean="0"/>
              <a:t>interprofessional</a:t>
            </a:r>
            <a:r>
              <a:rPr lang="en-US" dirty="0" smtClean="0"/>
              <a:t> team designed to work on common goals to improve patient outcomes</a:t>
            </a:r>
          </a:p>
          <a:p>
            <a:r>
              <a:rPr lang="en-US" dirty="0" smtClean="0"/>
              <a:t>Didactic program</a:t>
            </a:r>
          </a:p>
          <a:p>
            <a:r>
              <a:rPr lang="en-US" dirty="0" smtClean="0"/>
              <a:t>Community based experience</a:t>
            </a:r>
          </a:p>
          <a:p>
            <a:r>
              <a:rPr lang="en-US" dirty="0" smtClean="0"/>
              <a:t>Inter-professional simulation experience or Service learning component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32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Standard Area 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Institute (UMM) has well defined Vision</a:t>
            </a:r>
          </a:p>
          <a:p>
            <a:pPr marL="0" indent="0">
              <a:buNone/>
            </a:pPr>
            <a:r>
              <a:rPr lang="en-US" dirty="0" smtClean="0"/>
              <a:t>And Mission</a:t>
            </a:r>
          </a:p>
          <a:p>
            <a:r>
              <a:rPr lang="en-US" dirty="0" smtClean="0"/>
              <a:t>Provide the Mission aims and educational strategy by Personal &amp; Professional Development at foundation year as vertical modules</a:t>
            </a:r>
          </a:p>
          <a:p>
            <a:r>
              <a:rPr lang="en-US" dirty="0" smtClean="0"/>
              <a:t>At five medical years,  provide the Mission by learning strategy of Medical Ethics, Professional and Communication Skill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43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Standard Area 1.3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produce competent doctors for comprehensive healthcare services, provide the Learning outcomes for each academic level (year/module/course) by adding vertical modules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76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Standard Area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Educational </a:t>
            </a:r>
            <a:r>
              <a:rPr lang="en-US" dirty="0" err="1" smtClean="0"/>
              <a:t>Programme</a:t>
            </a:r>
            <a:r>
              <a:rPr lang="en-US" dirty="0" smtClean="0"/>
              <a:t> and Principles</a:t>
            </a:r>
          </a:p>
          <a:p>
            <a:r>
              <a:rPr lang="en-US" dirty="0" smtClean="0"/>
              <a:t>The Medical Institution must define the over Curriculum</a:t>
            </a:r>
          </a:p>
          <a:p>
            <a:r>
              <a:rPr lang="en-US" dirty="0" smtClean="0"/>
              <a:t>Based on outcomes, disciplines, organ system, clinical problems/tasks, disease pattern or modular / spiral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30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S</a:t>
            </a:r>
            <a:r>
              <a:rPr lang="en-US" dirty="0" smtClean="0"/>
              <a:t>tandard Area 2.1.6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incorporate Institutional/learning methods that </a:t>
            </a:r>
            <a:r>
              <a:rPr lang="en-US" dirty="0" err="1" smtClean="0"/>
              <a:t>stitumulate</a:t>
            </a:r>
            <a:r>
              <a:rPr lang="en-US" dirty="0" smtClean="0"/>
              <a:t>, prepare and support to take Role &amp; Responsibility (</a:t>
            </a:r>
            <a:r>
              <a:rPr lang="en-US" dirty="0" err="1" smtClean="0"/>
              <a:t>IPE:Domain</a:t>
            </a:r>
            <a:r>
              <a:rPr lang="en-US" dirty="0" smtClean="0"/>
              <a:t> 2) for their learning process and prepare the students to have lifelong learning</a:t>
            </a:r>
          </a:p>
          <a:p>
            <a:r>
              <a:rPr lang="en-US" dirty="0" smtClean="0"/>
              <a:t> To facilitate the learning that is enjoyable, interesting and motivating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4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Standard </a:t>
            </a:r>
            <a:r>
              <a:rPr lang="en-US" dirty="0" smtClean="0"/>
              <a:t>Area 2.4.1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Curriculum must incorporate from early year, expected outcomes related to the needs of society, healthcare system, changing demographic patterns and cultural context</a:t>
            </a:r>
          </a:p>
          <a:p>
            <a:r>
              <a:rPr lang="en-US" dirty="0" smtClean="0"/>
              <a:t>Should be learning strategies communicate with ethical principles and adherence to medical law and that nurture professional conduct with patients, families and others involved in care of the patients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976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Standard </a:t>
            </a:r>
            <a:r>
              <a:rPr lang="en-US" dirty="0" smtClean="0"/>
              <a:t>Area 2.5.2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the responsibilities (IPE : Domain 2) for the patients care should be exercised under supervision as the students progresses through the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Should ensure horizontal integration of associated science as well as vertical integration of lifelong learning(Area 2.6.5)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432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Standard </a:t>
            </a:r>
            <a:r>
              <a:rPr lang="en-US" dirty="0" smtClean="0"/>
              <a:t>Area 3(Assessment of the Students)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ensure that clinical skills assessment as a significant component of overall assessment</a:t>
            </a:r>
          </a:p>
          <a:p>
            <a:r>
              <a:rPr lang="en-US" dirty="0" smtClean="0"/>
              <a:t>Have mastered specific component skill including history taking, Physical Examination, communication skill(IPE: Domain 3), Diagnosis and Management(3.1.4)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97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Attitude &amp; professionalism should be judged by systematic observation and recording of performance , attitudes and professional behavior using valid and reliable assessment tools ( Standard Area 3.1.8)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418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Standard </a:t>
            </a:r>
            <a:r>
              <a:rPr lang="en-US" dirty="0" smtClean="0"/>
              <a:t>Area 7(</a:t>
            </a:r>
            <a:r>
              <a:rPr lang="en-US" dirty="0" err="1" smtClean="0"/>
              <a:t>Programme</a:t>
            </a:r>
            <a:r>
              <a:rPr lang="en-US" dirty="0" smtClean="0"/>
              <a:t> Evaluation)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have integrated institutional responsibility for the design, implementation and monitoring of the school curriculum(7.1)</a:t>
            </a:r>
          </a:p>
          <a:p>
            <a:r>
              <a:rPr lang="en-US" dirty="0" smtClean="0"/>
              <a:t>Must ensure that the result of program evaluations meet the expected institutional outcomes (7.5)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IPE Curriculum Committee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IPE committee is the main body for successful implementation of IPE program. The IPE curriculum committee should consist of members representing </a:t>
            </a:r>
            <a:r>
              <a:rPr lang="en-US" dirty="0">
                <a:solidFill>
                  <a:srgbClr val="FF0000"/>
                </a:solidFill>
              </a:rPr>
              <a:t>all health care professions</a:t>
            </a:r>
            <a:r>
              <a:rPr lang="en-US" dirty="0"/>
              <a:t> participating in the program.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973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Standard </a:t>
            </a:r>
            <a:r>
              <a:rPr lang="en-US" dirty="0" smtClean="0"/>
              <a:t>Area 9(Continuous  Renewal)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Initiating procedures  for regularly reviewing and updating its structure and function (with regard to the structure, processes, content, outcomes/competencies, assessment and learning environment of the program (9.1.1)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31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develop assessment principles, assessment method and the numbers of examination according to changes in intended educational outcomes (9.8)</a:t>
            </a:r>
          </a:p>
          <a:p>
            <a:r>
              <a:rPr lang="en-US" dirty="0" smtClean="0"/>
              <a:t>Should refine the process of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 err="1" smtClean="0"/>
              <a:t>mornitoring</a:t>
            </a:r>
            <a:r>
              <a:rPr lang="en-US" dirty="0" smtClean="0"/>
              <a:t> and evaluation (9.12)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67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06" y="1417638"/>
            <a:ext cx="6072188" cy="3983633"/>
          </a:xfrm>
        </p:spPr>
      </p:pic>
    </p:spTree>
    <p:extLst>
      <p:ext uri="{BB962C8B-B14F-4D97-AF65-F5344CB8AC3E}">
        <p14:creationId xmlns:p14="http://schemas.microsoft.com/office/powerpoint/2010/main" val="336109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1" y="1676400"/>
            <a:ext cx="4343399" cy="3429000"/>
          </a:xfrm>
        </p:spPr>
      </p:pic>
    </p:spTree>
    <p:extLst>
      <p:ext uri="{BB962C8B-B14F-4D97-AF65-F5344CB8AC3E}">
        <p14:creationId xmlns:p14="http://schemas.microsoft.com/office/powerpoint/2010/main" val="319678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828800"/>
            <a:ext cx="4876799" cy="4267200"/>
          </a:xfrm>
        </p:spPr>
      </p:pic>
    </p:spTree>
    <p:extLst>
      <p:ext uri="{BB962C8B-B14F-4D97-AF65-F5344CB8AC3E}">
        <p14:creationId xmlns:p14="http://schemas.microsoft.com/office/powerpoint/2010/main" val="8572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28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Example of Integrated Assessment Map for Core Competencies for Four Years(</a:t>
            </a:r>
            <a:r>
              <a:rPr lang="en-US" b="1" dirty="0" err="1"/>
              <a:t>IPE,Draft</a:t>
            </a:r>
            <a:r>
              <a:rPr lang="en-US" b="1" dirty="0"/>
              <a:t>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438400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50022374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31401994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73532826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7165542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43966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Assessment of core competency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IPE Activities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Assessment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Rubric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54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1.Ethics &amp; Shared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-Individual</a:t>
                      </a:r>
                      <a:r>
                        <a:rPr lang="en-US" baseline="0" dirty="0"/>
                        <a:t> presentation</a:t>
                      </a:r>
                    </a:p>
                    <a:p>
                      <a:r>
                        <a:rPr lang="en-US" baseline="0" dirty="0"/>
                        <a:t>-Group Presentation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Individual Participation Score, Group Interaction ratings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Individual participation 30%,</a:t>
                      </a:r>
                    </a:p>
                    <a:p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Delivery 40%</a:t>
                      </a:r>
                    </a:p>
                    <a:p>
                      <a:r>
                        <a:rPr lang="en-US" baseline="0" dirty="0"/>
                        <a:t>Facilitator Observation</a:t>
                      </a:r>
                    </a:p>
                    <a:p>
                      <a:r>
                        <a:rPr lang="en-US" baseline="0" dirty="0"/>
                        <a:t>30%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90218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  2.9.2020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Rector Prof. Khin Maung Lwin (UMM)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792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088" y="59372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Example of Integrated Assessment Map for Core Competencies for Four Years(</a:t>
            </a:r>
            <a:r>
              <a:rPr lang="en-US" b="1" dirty="0" err="1"/>
              <a:t>IPE,Draft</a:t>
            </a:r>
            <a:r>
              <a:rPr lang="en-US" b="1" dirty="0"/>
              <a:t>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9290" y="2362200"/>
          <a:ext cx="822751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502">
                  <a:extLst>
                    <a:ext uri="{9D8B030D-6E8A-4147-A177-3AD203B41FA5}">
                      <a16:colId xmlns:a16="http://schemas.microsoft.com/office/drawing/2014/main" val="104162490"/>
                    </a:ext>
                  </a:extLst>
                </a:gridCol>
                <a:gridCol w="1645502">
                  <a:extLst>
                    <a:ext uri="{9D8B030D-6E8A-4147-A177-3AD203B41FA5}">
                      <a16:colId xmlns:a16="http://schemas.microsoft.com/office/drawing/2014/main" val="2159032047"/>
                    </a:ext>
                  </a:extLst>
                </a:gridCol>
                <a:gridCol w="1645502">
                  <a:extLst>
                    <a:ext uri="{9D8B030D-6E8A-4147-A177-3AD203B41FA5}">
                      <a16:colId xmlns:a16="http://schemas.microsoft.com/office/drawing/2014/main" val="3614962741"/>
                    </a:ext>
                  </a:extLst>
                </a:gridCol>
                <a:gridCol w="1645502">
                  <a:extLst>
                    <a:ext uri="{9D8B030D-6E8A-4147-A177-3AD203B41FA5}">
                      <a16:colId xmlns:a16="http://schemas.microsoft.com/office/drawing/2014/main" val="1277845515"/>
                    </a:ext>
                  </a:extLst>
                </a:gridCol>
                <a:gridCol w="1645502">
                  <a:extLst>
                    <a:ext uri="{9D8B030D-6E8A-4147-A177-3AD203B41FA5}">
                      <a16:colId xmlns:a16="http://schemas.microsoft.com/office/drawing/2014/main" val="691890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Assessment of core competency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IPE Activities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Assessment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Rubric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861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Role &amp; Responsibilities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Presentation on Local Health Needs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ePoster</a:t>
                      </a:r>
                      <a:r>
                        <a:rPr lang="en-US" dirty="0"/>
                        <a:t> Presentation,</a:t>
                      </a:r>
                    </a:p>
                    <a:p>
                      <a:r>
                        <a:rPr lang="en-US" dirty="0"/>
                        <a:t>Group 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Individual participation 30%,</a:t>
                      </a:r>
                    </a:p>
                    <a:p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Delivery 40%</a:t>
                      </a:r>
                    </a:p>
                    <a:p>
                      <a:r>
                        <a:rPr lang="en-US" baseline="0" dirty="0"/>
                        <a:t>Facilitator Observation</a:t>
                      </a:r>
                    </a:p>
                    <a:p>
                      <a:r>
                        <a:rPr lang="en-US" baseline="0" dirty="0"/>
                        <a:t>30%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63576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  2.9.2020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Rector Prof. Khin Maung Lwin (UMM)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67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088" y="59372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Integrated Assessment Map for Core Competencies for Four Years(</a:t>
            </a:r>
            <a:r>
              <a:rPr lang="en-US" dirty="0" err="1"/>
              <a:t>IPE,Draft</a:t>
            </a:r>
            <a:r>
              <a:rPr lang="en-US" dirty="0"/>
              <a:t>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764088" y="24384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0416249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15903204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61496274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27784551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691890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Assessment of core competency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IPE Activities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Assessment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Rubric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861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 Teams work &amp; 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Presentation on Local Health Needs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ePoster</a:t>
                      </a:r>
                      <a:r>
                        <a:rPr lang="en-US" dirty="0"/>
                        <a:t> Presentation,</a:t>
                      </a:r>
                    </a:p>
                    <a:p>
                      <a:r>
                        <a:rPr lang="en-US" dirty="0"/>
                        <a:t>Group 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Individual participation 30%,</a:t>
                      </a:r>
                    </a:p>
                    <a:p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Delivery 40%</a:t>
                      </a:r>
                    </a:p>
                    <a:p>
                      <a:r>
                        <a:rPr lang="en-US" baseline="0" dirty="0"/>
                        <a:t>Facilitator Observation</a:t>
                      </a:r>
                    </a:p>
                    <a:p>
                      <a:r>
                        <a:rPr lang="en-US" baseline="0" dirty="0"/>
                        <a:t>30%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63576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  2.9.2020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Rector Prof. Khin Maung Lwin (UMM)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907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198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Example of Integrated Assessment Map for Core Competencies for Four Years(</a:t>
            </a:r>
            <a:r>
              <a:rPr lang="en-US" b="1" dirty="0" err="1"/>
              <a:t>IPE,Draft</a:t>
            </a:r>
            <a:r>
              <a:rPr lang="en-US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  2.9.2020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Rector Prof. Khin Maung Lwin (UMM)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2133600"/>
          <a:ext cx="7924801" cy="4252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910">
                  <a:extLst>
                    <a:ext uri="{9D8B030D-6E8A-4147-A177-3AD203B41FA5}">
                      <a16:colId xmlns:a16="http://schemas.microsoft.com/office/drawing/2014/main" val="3149004920"/>
                    </a:ext>
                  </a:extLst>
                </a:gridCol>
                <a:gridCol w="1608648">
                  <a:extLst>
                    <a:ext uri="{9D8B030D-6E8A-4147-A177-3AD203B41FA5}">
                      <a16:colId xmlns:a16="http://schemas.microsoft.com/office/drawing/2014/main" val="1027184741"/>
                    </a:ext>
                  </a:extLst>
                </a:gridCol>
                <a:gridCol w="1429910">
                  <a:extLst>
                    <a:ext uri="{9D8B030D-6E8A-4147-A177-3AD203B41FA5}">
                      <a16:colId xmlns:a16="http://schemas.microsoft.com/office/drawing/2014/main" val="942244499"/>
                    </a:ext>
                  </a:extLst>
                </a:gridCol>
                <a:gridCol w="1787387">
                  <a:extLst>
                    <a:ext uri="{9D8B030D-6E8A-4147-A177-3AD203B41FA5}">
                      <a16:colId xmlns:a16="http://schemas.microsoft.com/office/drawing/2014/main" val="4089109797"/>
                    </a:ext>
                  </a:extLst>
                </a:gridCol>
                <a:gridCol w="1668946">
                  <a:extLst>
                    <a:ext uri="{9D8B030D-6E8A-4147-A177-3AD203B41FA5}">
                      <a16:colId xmlns:a16="http://schemas.microsoft.com/office/drawing/2014/main" val="1598362175"/>
                    </a:ext>
                  </a:extLst>
                </a:gridCol>
              </a:tblGrid>
              <a:tr h="1037174">
                <a:tc>
                  <a:txBody>
                    <a:bodyPr/>
                    <a:lstStyle/>
                    <a:p>
                      <a:r>
                        <a:rPr lang="en-US" dirty="0"/>
                        <a:t>Year of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Assessment of core competency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IPE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Assessment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Rubric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885059"/>
                  </a:ext>
                </a:extLst>
              </a:tr>
              <a:tr h="3215241">
                <a:tc>
                  <a:txBody>
                    <a:bodyPr/>
                    <a:lstStyle/>
                    <a:p>
                      <a:r>
                        <a:rPr lang="en-US" dirty="0"/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  <a:r>
                        <a:rPr lang="en-US" baseline="0" dirty="0"/>
                        <a:t> Communication Skill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-Individual Participation,</a:t>
                      </a:r>
                      <a:r>
                        <a:rPr lang="en-US" baseline="0" dirty="0"/>
                        <a:t> Presentation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-ICCAS </a:t>
                      </a:r>
                      <a:r>
                        <a:rPr lang="en-US" baseline="0" dirty="0" err="1"/>
                        <a:t>Interprofessional</a:t>
                      </a:r>
                      <a:r>
                        <a:rPr lang="en-US" baseline="0" dirty="0"/>
                        <a:t> Collaborative Competency Attainment </a:t>
                      </a:r>
                      <a:r>
                        <a:rPr lang="en-US" baseline="0" dirty="0" err="1"/>
                        <a:t>Survery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Peer Assessment 40%,</a:t>
                      </a:r>
                    </a:p>
                    <a:p>
                      <a:r>
                        <a:rPr lang="en-US" dirty="0"/>
                        <a:t>Facilitator’s Assessment</a:t>
                      </a:r>
                    </a:p>
                    <a:p>
                      <a:r>
                        <a:rPr lang="en-US" dirty="0"/>
                        <a:t>40%</a:t>
                      </a:r>
                    </a:p>
                    <a:p>
                      <a:r>
                        <a:rPr lang="en-US" dirty="0"/>
                        <a:t>Self Perception</a:t>
                      </a:r>
                    </a:p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335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4786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IPE &amp; IPCP program should be institutionalized with considerable energy in Myanmar to be able to actually result in good health outcomes with patient centered care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7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committee should decide on </a:t>
            </a:r>
            <a:r>
              <a:rPr lang="en-US" dirty="0">
                <a:solidFill>
                  <a:srgbClr val="FF0000"/>
                </a:solidFill>
              </a:rPr>
              <a:t>goals, mission, outcomes of the IPE curriculum, credit points </a:t>
            </a:r>
            <a:r>
              <a:rPr lang="en-US" dirty="0"/>
              <a:t>for IPE program in each year longitudinally, and hours for IPE after mapping out the teaching/learning schedules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204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              </a:t>
            </a:r>
          </a:p>
          <a:p>
            <a:pPr marL="0" indent="0">
              <a:buNone/>
            </a:pPr>
            <a:endParaRPr lang="en-US" sz="4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Thank You       </a:t>
            </a:r>
            <a:r>
              <a:rPr lang="en-US" sz="2200" dirty="0" smtClean="0">
                <a:solidFill>
                  <a:srgbClr val="FF0000"/>
                </a:solidFill>
              </a:rPr>
              <a:t>Rector Prof. </a:t>
            </a:r>
            <a:r>
              <a:rPr lang="en-US" sz="2200" dirty="0" err="1" smtClean="0">
                <a:solidFill>
                  <a:srgbClr val="FF0000"/>
                </a:solidFill>
              </a:rPr>
              <a:t>Khin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Maung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Lwin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57200"/>
            <a:ext cx="60198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68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Designing Curriculum and Steps for Implementing IPE Curriculum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7300" y="1828800"/>
            <a:ext cx="6629400" cy="420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Steps for Implementing an Interprofessional Curriculam. | Download  Scientific Diagram"/>
          <p:cNvSpPr>
            <a:spLocks noChangeAspect="1" noChangeArrowheads="1"/>
          </p:cNvSpPr>
          <p:nvPr/>
        </p:nvSpPr>
        <p:spPr bwMode="auto">
          <a:xfrm>
            <a:off x="116681" y="257176"/>
            <a:ext cx="1757363" cy="1250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166984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the IPE 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 a mission, goals and outcome statement for </a:t>
            </a:r>
            <a:r>
              <a:rPr lang="en-US" dirty="0" smtClean="0"/>
              <a:t>IPE</a:t>
            </a:r>
          </a:p>
          <a:p>
            <a:r>
              <a:rPr lang="en-US" dirty="0"/>
              <a:t>Find a common philosophy </a:t>
            </a:r>
            <a:r>
              <a:rPr lang="en-US" dirty="0" smtClean="0"/>
              <a:t>(</a:t>
            </a:r>
            <a:r>
              <a:rPr lang="en-US" dirty="0"/>
              <a:t>The underlying motivation for implementing IPE may be different for individual </a:t>
            </a:r>
            <a:r>
              <a:rPr lang="en-US" dirty="0" smtClean="0"/>
              <a:t>pro-grams)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7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 which professions will </a:t>
            </a:r>
            <a:r>
              <a:rPr lang="en-US" dirty="0" smtClean="0"/>
              <a:t>participate</a:t>
            </a:r>
          </a:p>
          <a:p>
            <a:r>
              <a:rPr lang="en-US" dirty="0" smtClean="0"/>
              <a:t> </a:t>
            </a:r>
            <a:r>
              <a:rPr lang="en-US" dirty="0"/>
              <a:t>Reviewing each program’s curriculum is </a:t>
            </a:r>
            <a:r>
              <a:rPr lang="en-US" dirty="0">
                <a:solidFill>
                  <a:srgbClr val="FF0000"/>
                </a:solidFill>
              </a:rPr>
              <a:t>time </a:t>
            </a:r>
            <a:r>
              <a:rPr lang="en-US" dirty="0" smtClean="0">
                <a:solidFill>
                  <a:srgbClr val="FF0000"/>
                </a:solidFill>
              </a:rPr>
              <a:t>well-spent</a:t>
            </a:r>
          </a:p>
          <a:p>
            <a:r>
              <a:rPr lang="en-US" dirty="0" smtClean="0"/>
              <a:t> </a:t>
            </a:r>
            <a:r>
              <a:rPr lang="en-US" dirty="0"/>
              <a:t>Students in different health professional programs develop clinical competency and professional identity at different rates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40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Caution</a:t>
            </a:r>
            <a:r>
              <a:rPr lang="en-US" dirty="0"/>
              <a:t> for over assessment of IPE program: </a:t>
            </a:r>
            <a:r>
              <a:rPr lang="en-US" dirty="0">
                <a:solidFill>
                  <a:srgbClr val="FF0000"/>
                </a:solidFill>
              </a:rPr>
              <a:t>Over assessment </a:t>
            </a:r>
            <a:r>
              <a:rPr lang="en-US" dirty="0"/>
              <a:t>of IPE programs and participants should be </a:t>
            </a:r>
            <a:r>
              <a:rPr lang="en-US" dirty="0">
                <a:solidFill>
                  <a:srgbClr val="FF0000"/>
                </a:solidFill>
              </a:rPr>
              <a:t>avoided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5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Assessment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Institutions should strive to develop </a:t>
            </a:r>
            <a:r>
              <a:rPr lang="en-US" dirty="0">
                <a:solidFill>
                  <a:srgbClr val="FF0000"/>
                </a:solidFill>
              </a:rPr>
              <a:t>an overall assessment </a:t>
            </a:r>
            <a:r>
              <a:rPr lang="en-US" dirty="0"/>
              <a:t>map of their IPE programs to evaluate which IPE competencies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3.9.2020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FCA0-BC1E-44E9-8354-18E91E03FCB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10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1462</Words>
  <Application>Microsoft Office PowerPoint</Application>
  <PresentationFormat>On-screen Show (4:3)</PresentationFormat>
  <Paragraphs>294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Times New Roman</vt:lpstr>
      <vt:lpstr>Office Theme</vt:lpstr>
      <vt:lpstr>Practical Implementation of IPE Program Readiness for Accreditation </vt:lpstr>
      <vt:lpstr>Practical Implementation of IPE in Myanmar Health Context </vt:lpstr>
      <vt:lpstr>IPE Curriculum Committee </vt:lpstr>
      <vt:lpstr>PowerPoint Presentation</vt:lpstr>
      <vt:lpstr>Designing Curriculum and Steps for Implementing IPE Curriculum</vt:lpstr>
      <vt:lpstr>Design the IPE curriculum</vt:lpstr>
      <vt:lpstr>PowerPoint Presentation</vt:lpstr>
      <vt:lpstr>Assessment Planning</vt:lpstr>
      <vt:lpstr>Designing Assessment Map</vt:lpstr>
      <vt:lpstr>Accreditation </vt:lpstr>
      <vt:lpstr>Criteria Checklist for Accreditation(Basic Medical Education)</vt:lpstr>
      <vt:lpstr>PowerPoint Presentation</vt:lpstr>
      <vt:lpstr>PowerPoint Presentation</vt:lpstr>
      <vt:lpstr>University of Medicine, Mandalay</vt:lpstr>
      <vt:lpstr>PowerPoint Presentation</vt:lpstr>
      <vt:lpstr>OUTCOMES OF THE BASIC MEDICAL PROGRAM</vt:lpstr>
      <vt:lpstr>PowerPoint Presentation</vt:lpstr>
      <vt:lpstr>PowerPoint Presentation</vt:lpstr>
      <vt:lpstr>IPE</vt:lpstr>
      <vt:lpstr>IPCP</vt:lpstr>
      <vt:lpstr>For Standard Area 1.1</vt:lpstr>
      <vt:lpstr>For Standard Area 1.3</vt:lpstr>
      <vt:lpstr>For Standard Area 2</vt:lpstr>
      <vt:lpstr>For Standard Area 2.1.6</vt:lpstr>
      <vt:lpstr>For Standard Area 2.4.1</vt:lpstr>
      <vt:lpstr>For Standard Area 2.5.2</vt:lpstr>
      <vt:lpstr>For Standard Area 3(Assessment of the Students)</vt:lpstr>
      <vt:lpstr>PowerPoint Presentation</vt:lpstr>
      <vt:lpstr>For Standard Area 7(Programme Evaluation)</vt:lpstr>
      <vt:lpstr>For Standard Area 9(Continuous  Renewal)</vt:lpstr>
      <vt:lpstr>PowerPoint Presentation</vt:lpstr>
      <vt:lpstr>PowerPoint Presentation</vt:lpstr>
      <vt:lpstr>PowerPoint Presentation</vt:lpstr>
      <vt:lpstr>PowerPoint Presentation</vt:lpstr>
      <vt:lpstr>Example of Integrated Assessment Map for Core Competencies for Four Years(IPE,Draft)</vt:lpstr>
      <vt:lpstr>Example of Integrated Assessment Map for Core Competencies for Four Years(IPE,Draft)</vt:lpstr>
      <vt:lpstr>Example of Integrated Assessment Map for Core Competencies for Four Years(IPE,Draft)</vt:lpstr>
      <vt:lpstr>Example of Integrated Assessment Map for Core Competencies for Four Years(IPE,Draft)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INTER-PROFESSIONAL EDUCATION</dc:title>
  <dc:creator>USER</dc:creator>
  <cp:lastModifiedBy>Dr. Thin Thin Toe</cp:lastModifiedBy>
  <cp:revision>143</cp:revision>
  <dcterms:created xsi:type="dcterms:W3CDTF">2019-03-14T17:44:20Z</dcterms:created>
  <dcterms:modified xsi:type="dcterms:W3CDTF">2020-09-02T05:33:49Z</dcterms:modified>
</cp:coreProperties>
</file>